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72" r:id="rId2"/>
    <p:sldId id="257" r:id="rId3"/>
    <p:sldId id="265" r:id="rId4"/>
    <p:sldId id="271" r:id="rId5"/>
    <p:sldId id="259" r:id="rId6"/>
    <p:sldId id="260" r:id="rId7"/>
    <p:sldId id="266" r:id="rId8"/>
    <p:sldId id="264" r:id="rId9"/>
    <p:sldId id="262" r:id="rId10"/>
    <p:sldId id="263" r:id="rId11"/>
    <p:sldId id="267" r:id="rId12"/>
    <p:sldId id="269" r:id="rId13"/>
    <p:sldId id="270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F2F19F-3A29-4EBA-A7E7-6D8132F0D200}" type="datetimeFigureOut">
              <a:rPr lang="pl-PL" smtClean="0"/>
              <a:pPr/>
              <a:t>2015-11-27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01656-B527-40B1-BB67-5CBC8DD5BDB3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1656-B527-40B1-BB67-5CBC8DD5BDB3}" type="slidenum">
              <a:rPr lang="pl-PL" smtClean="0"/>
              <a:pPr/>
              <a:t>8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zaokrąglony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ostokąt zaokrąglony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ytuł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0" name="Podtytuł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19" name="Symbol zastępczy daty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DFEC63-5D5F-422E-AB52-DCD09EF2FBC0}" type="datetimeFigureOut">
              <a:rPr lang="pl-PL" smtClean="0"/>
              <a:pPr/>
              <a:t>2015-11-27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11" name="Symbol zastępczy numeru slajd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8219EA-1DCF-4DB2-B7E9-CE4876F40C6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DFEC63-5D5F-422E-AB52-DCD09EF2FBC0}" type="datetimeFigureOut">
              <a:rPr lang="pl-PL" smtClean="0"/>
              <a:pPr/>
              <a:t>2015-11-27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8219EA-1DCF-4DB2-B7E9-CE4876F40C6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DFEC63-5D5F-422E-AB52-DCD09EF2FBC0}" type="datetimeFigureOut">
              <a:rPr lang="pl-PL" smtClean="0"/>
              <a:pPr/>
              <a:t>2015-11-27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8219EA-1DCF-4DB2-B7E9-CE4876F40C6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DFEC63-5D5F-422E-AB52-DCD09EF2FBC0}" type="datetimeFigureOut">
              <a:rPr lang="pl-PL" smtClean="0"/>
              <a:pPr/>
              <a:t>2015-11-27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8219EA-1DCF-4DB2-B7E9-CE4876F40C6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zaokrąglony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zaokrąglony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DFEC63-5D5F-422E-AB52-DCD09EF2FBC0}" type="datetimeFigureOut">
              <a:rPr lang="pl-PL" smtClean="0"/>
              <a:pPr/>
              <a:t>2015-11-27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8219EA-1DCF-4DB2-B7E9-CE4876F40C6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DFEC63-5D5F-422E-AB52-DCD09EF2FBC0}" type="datetimeFigureOut">
              <a:rPr lang="pl-PL" smtClean="0"/>
              <a:pPr/>
              <a:t>2015-11-27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8219EA-1DCF-4DB2-B7E9-CE4876F40C6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DFEC63-5D5F-422E-AB52-DCD09EF2FBC0}" type="datetimeFigureOut">
              <a:rPr lang="pl-PL" smtClean="0"/>
              <a:pPr/>
              <a:t>2015-11-27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8219EA-1DCF-4DB2-B7E9-CE4876F40C6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DFEC63-5D5F-422E-AB52-DCD09EF2FBC0}" type="datetimeFigureOut">
              <a:rPr lang="pl-PL" smtClean="0"/>
              <a:pPr/>
              <a:t>2015-11-27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8219EA-1DCF-4DB2-B7E9-CE4876F40C6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aokrąglony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DFEC63-5D5F-422E-AB52-DCD09EF2FBC0}" type="datetimeFigureOut">
              <a:rPr lang="pl-PL" smtClean="0"/>
              <a:pPr/>
              <a:t>2015-11-27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8219EA-1DCF-4DB2-B7E9-CE4876F40C6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DFEC63-5D5F-422E-AB52-DCD09EF2FBC0}" type="datetimeFigureOut">
              <a:rPr lang="pl-PL" smtClean="0"/>
              <a:pPr/>
              <a:t>2015-11-27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8219EA-1DCF-4DB2-B7E9-CE4876F40C6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zaokrąglony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z zaokrąglonym rogie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DFEC63-5D5F-422E-AB52-DCD09EF2FBC0}" type="datetimeFigureOut">
              <a:rPr lang="pl-PL" smtClean="0"/>
              <a:pPr/>
              <a:t>2015-11-27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8219EA-1DCF-4DB2-B7E9-CE4876F40C6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aokrąglony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zaokrąglony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Symbol zastępczy tytułu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DFEC63-5D5F-422E-AB52-DCD09EF2FBC0}" type="datetimeFigureOut">
              <a:rPr lang="pl-PL" smtClean="0"/>
              <a:pPr/>
              <a:t>2015-11-27</a:t>
            </a:fld>
            <a:endParaRPr lang="pl-PL"/>
          </a:p>
        </p:txBody>
      </p:sp>
      <p:sp>
        <p:nvSpPr>
          <p:cNvPr id="18" name="Symbol zastępczy stopki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08219EA-1DCF-4DB2-B7E9-CE4876F40C61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sdk.waw.pl/images/warsztFilmSenior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sdk.waw.pl/images/o-nas/obiekt/IMG_2747.jpg" TargetMode="External"/><Relationship Id="rId13" Type="http://schemas.openxmlformats.org/officeDocument/2006/relationships/image" Target="../media/image14.jpeg"/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12" Type="http://schemas.openxmlformats.org/officeDocument/2006/relationships/image" Target="../media/image13.jpeg"/><Relationship Id="rId2" Type="http://schemas.openxmlformats.org/officeDocument/2006/relationships/hyperlink" Target="http://sdk.waw.pl/images/o-nas/obiekt/IMG_2871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dk.waw.pl/images/o-nas/obiekt/IMG_2734.jpg" TargetMode="External"/><Relationship Id="rId11" Type="http://schemas.openxmlformats.org/officeDocument/2006/relationships/image" Target="../media/image12.jpeg"/><Relationship Id="rId5" Type="http://schemas.openxmlformats.org/officeDocument/2006/relationships/image" Target="../media/image8.jpeg"/><Relationship Id="rId10" Type="http://schemas.openxmlformats.org/officeDocument/2006/relationships/image" Target="../media/image11.jpeg"/><Relationship Id="rId4" Type="http://schemas.openxmlformats.org/officeDocument/2006/relationships/hyperlink" Target="http://sdk.waw.pl/images/o-nas/obiekt/IMG_2712.jpg" TargetMode="External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dk.waw.pl/images/projekty/tacy-mlodzi-50-plus/GRAFIK-ZAJEC-2015_Tacy-Mlodzi-50-plus.pdf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tacymlodzi@sdk.waw.p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belka sd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88640"/>
            <a:ext cx="7267575" cy="160020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763688" y="2708920"/>
            <a:ext cx="532859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smtClean="0"/>
              <a:t>Prezentacja wykonana przez Hannę Mieszkowską</a:t>
            </a:r>
          </a:p>
          <a:p>
            <a:pPr algn="ctr"/>
            <a:r>
              <a:rPr lang="pl-PL" sz="1600" dirty="0" smtClean="0"/>
              <a:t>w ramach projektu „Podaj dalej 2 - Senior dla Kultury” realizowanego przez NASK</a:t>
            </a:r>
          </a:p>
          <a:p>
            <a:pPr algn="ctr"/>
            <a:r>
              <a:rPr lang="pl-PL" sz="1600" dirty="0" smtClean="0"/>
              <a:t>I finansowanego przez Ministerstwo Kultury </a:t>
            </a:r>
          </a:p>
          <a:p>
            <a:pPr algn="ctr"/>
            <a:r>
              <a:rPr lang="pl-PL" sz="1600" dirty="0" smtClean="0"/>
              <a:t>I Dziedzictwa Narodowego.</a:t>
            </a:r>
          </a:p>
          <a:p>
            <a:endParaRPr lang="pl-PL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warsztFilmSenior">
            <a:hlinkClick r:id="rId2" tooltip="warsztFilmSenior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980728"/>
            <a:ext cx="4746501" cy="5877272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2123728" y="404664"/>
            <a:ext cx="4752528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Oto przykład  oferty  programowej dla  seniorów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6804248" y="6611779"/>
            <a:ext cx="21602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źródło: </a:t>
            </a:r>
            <a:r>
              <a:rPr lang="pl-PL" sz="1000" dirty="0" err="1" smtClean="0"/>
              <a:t>sdk.waw.pl</a:t>
            </a:r>
            <a:endParaRPr lang="pl-PL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trio afis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02290"/>
            <a:ext cx="6192688" cy="6124637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6660232" y="6611779"/>
            <a:ext cx="21602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źródło: </a:t>
            </a:r>
            <a:r>
              <a:rPr lang="pl-PL" sz="1000" dirty="0" err="1" smtClean="0"/>
              <a:t>sdk.waw.pl</a:t>
            </a:r>
            <a:endParaRPr lang="pl-PL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23528" y="2564905"/>
            <a:ext cx="81369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i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Jazz to muzyka wolności - ale tej wymagającej od wykonawców najwyższego kunsztu wykonawczego, ogromnej wiedzy i muzycznej erudycji.</a:t>
            </a:r>
          </a:p>
          <a:p>
            <a:endParaRPr lang="pl-PL" b="1" dirty="0" smtClean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r>
              <a:rPr lang="pl-PL" dirty="0" smtClean="0"/>
              <a:t>W ramach cyklu “Jazz dobry nad Dolinką” będziemy prezentować Państwu gwiazdy poruszające się w nurcie jazzu otwartego, komunikatywnego, wykonywanego z mistrzowską wirtuozerią.</a:t>
            </a:r>
          </a:p>
          <a:p>
            <a:r>
              <a:rPr lang="pl-PL" dirty="0" smtClean="0"/>
              <a:t>Część “Młode wilki” to koncerty młodych zespołów, na które już teraz warto zwrócić uwagę. Cykl adresujemy do wszystkich wrażliwych na muzyczne i artystyczne  doznania, nie tylko do znawców. Kierunki jazzu jakie planujemy z Państwem penetrować nie wymagają od słuchacza niczego więcej prócz otwartości na sztukę.  Dodatkowym elementem cyklu są projektowane specjalnie na potrzeby cyklu.</a:t>
            </a:r>
          </a:p>
          <a:p>
            <a:r>
              <a:rPr lang="pl-PL" dirty="0" smtClean="0"/>
              <a:t> </a:t>
            </a:r>
          </a:p>
          <a:p>
            <a:r>
              <a:rPr lang="pl-PL" dirty="0" smtClean="0"/>
              <a:t> </a:t>
            </a:r>
            <a:endParaRPr lang="pl-PL" dirty="0"/>
          </a:p>
        </p:txBody>
      </p:sp>
      <p:pic>
        <p:nvPicPr>
          <p:cNvPr id="26626" name="Picture 2" descr="http://www.sdk.waw.pl/images/projekty/JazzDobry_EB/headers_Jazz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7143750" cy="1944216"/>
          </a:xfrm>
          <a:prstGeom prst="rect">
            <a:avLst/>
          </a:prstGeom>
          <a:noFill/>
        </p:spPr>
      </p:pic>
      <p:pic>
        <p:nvPicPr>
          <p:cNvPr id="6" name="Picture 4" descr="Jazz dobry na dolink&amp;aogon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73016" y="3645024"/>
            <a:ext cx="45719" cy="1743076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899592" y="1700808"/>
            <a:ext cx="3095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Jazz  dobry nad Dolinką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7164288" y="2564904"/>
            <a:ext cx="21602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źródło: </a:t>
            </a:r>
            <a:r>
              <a:rPr lang="pl-PL" sz="1000" dirty="0" err="1" smtClean="0"/>
              <a:t>sdk.waw.pl</a:t>
            </a:r>
            <a:endParaRPr lang="pl-PL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 txBox="1">
            <a:spLocks/>
          </p:cNvSpPr>
          <p:nvPr/>
        </p:nvSpPr>
        <p:spPr bwMode="auto">
          <a:xfrm>
            <a:off x="1187624" y="332656"/>
            <a:ext cx="6984776" cy="2792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 fontScale="67500" lnSpcReduction="20000"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pl-PL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  <a:t/>
            </a:r>
            <a:br>
              <a:rPr kumimoji="0" lang="pl-PL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</a:br>
            <a:r>
              <a:rPr kumimoji="0" lang="pl-PL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  <a:t/>
            </a:r>
            <a:br>
              <a:rPr kumimoji="0" lang="pl-PL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</a:br>
            <a:r>
              <a:rPr kumimoji="0" lang="pl-PL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  <a:t/>
            </a:r>
            <a:br>
              <a:rPr kumimoji="0" lang="pl-PL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</a:br>
            <a:r>
              <a:rPr kumimoji="0" lang="pl-PL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  <a:t/>
            </a:r>
            <a:br>
              <a:rPr kumimoji="0" lang="pl-PL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</a:br>
            <a:r>
              <a:rPr kumimoji="0" lang="pl-PL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  <a:t/>
            </a:r>
            <a:br>
              <a:rPr kumimoji="0" lang="pl-PL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</a:br>
            <a:r>
              <a:rPr kumimoji="0" lang="pl-PL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  <a:t/>
            </a:r>
            <a:br>
              <a:rPr kumimoji="0" lang="pl-PL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</a:br>
            <a:r>
              <a:rPr kumimoji="0" lang="pl-PL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  <a:t>Uczestnik projektu jako autor niniejszej prezentacji wyraził zgodę na wykorzystanie wytworzonych przez siebie utworów do celów edukacyjnych oraz promocyjnych w części lub całości zgodnie z Regulaminem rekrutacji </a:t>
            </a:r>
            <a:br>
              <a:rPr kumimoji="0" lang="pl-PL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</a:br>
            <a:r>
              <a:rPr kumimoji="0" lang="pl-PL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  <a:t>i uczestnictwa w projekcie: „Podaj dalej 2 – Senior dla Kultury”.</a:t>
            </a:r>
            <a:br>
              <a:rPr kumimoji="0" lang="pl-PL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</a:br>
            <a:r>
              <a:rPr kumimoji="0" lang="pl-PL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  <a:t/>
            </a:r>
            <a:br>
              <a:rPr kumimoji="0" lang="pl-PL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</a:br>
            <a:r>
              <a:rPr kumimoji="0" lang="pl-PL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  <a:t>Ilustracje, zdjęcia i utwory przedstawione w niniejszej prezentacji pochodzą </a:t>
            </a:r>
            <a:br>
              <a:rPr kumimoji="0" lang="pl-PL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</a:br>
            <a:r>
              <a:rPr kumimoji="0" lang="pl-PL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  <a:t>z zasobów sieci Internet oraz zasobów prywatnych uczestników projektu i są wykorzystywane przez organizatora wyłącznie w celu edukacyjnych </a:t>
            </a:r>
            <a:br>
              <a:rPr kumimoji="0" lang="pl-PL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</a:br>
            <a:r>
              <a:rPr kumimoji="0" lang="pl-PL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  <a:t>i promocyjnych ww. projektu. Wykorzystanie prezentacji w innym celu jest prawnie zabronione.</a:t>
            </a:r>
            <a:endParaRPr kumimoji="0" lang="pl-PL" sz="6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icrosoft YaHei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1412776"/>
            <a:ext cx="8229600" cy="1584176"/>
          </a:xfrm>
        </p:spPr>
        <p:txBody>
          <a:bodyPr>
            <a:normAutofit/>
          </a:bodyPr>
          <a:lstStyle/>
          <a:p>
            <a:r>
              <a:rPr lang="pl-PL" dirty="0" smtClean="0"/>
              <a:t>SŁUŻEWSKI DOM KULTURY </a:t>
            </a:r>
            <a:br>
              <a:rPr lang="pl-PL" dirty="0" smtClean="0"/>
            </a:br>
            <a:r>
              <a:rPr lang="pl-PL" dirty="0" smtClean="0"/>
              <a:t>w Warszawie</a:t>
            </a:r>
            <a:endParaRPr lang="pl-PL" dirty="0"/>
          </a:p>
        </p:txBody>
      </p:sp>
      <p:sp>
        <p:nvSpPr>
          <p:cNvPr id="21" name="Symbol zastępczy zawartości 20"/>
          <p:cNvSpPr>
            <a:spLocks noGrp="1"/>
          </p:cNvSpPr>
          <p:nvPr>
            <p:ph idx="1"/>
          </p:nvPr>
        </p:nvSpPr>
        <p:spPr>
          <a:xfrm>
            <a:off x="0" y="1844824"/>
            <a:ext cx="8697144" cy="5013176"/>
          </a:xfrm>
        </p:spPr>
        <p:txBody>
          <a:bodyPr/>
          <a:lstStyle/>
          <a:p>
            <a:endParaRPr lang="pl-PL" dirty="0" smtClean="0"/>
          </a:p>
          <a:p>
            <a:endParaRPr lang="pl-PL" dirty="0"/>
          </a:p>
        </p:txBody>
      </p:sp>
      <p:pic>
        <p:nvPicPr>
          <p:cNvPr id="14340" name="Picture 4" descr="C:\Users\kurs\Desktop\canva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548680"/>
            <a:ext cx="1239137" cy="1293013"/>
          </a:xfrm>
          <a:prstGeom prst="rect">
            <a:avLst/>
          </a:prstGeom>
          <a:noFill/>
        </p:spPr>
      </p:pic>
      <p:pic>
        <p:nvPicPr>
          <p:cNvPr id="9" name="Picture 3" descr="S&amp;lstrok;u&amp;zdot;ewski Dom Kultu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284984"/>
            <a:ext cx="8032948" cy="2304256"/>
          </a:xfrm>
          <a:prstGeom prst="rect">
            <a:avLst/>
          </a:prstGeom>
          <a:noFill/>
        </p:spPr>
      </p:pic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2569934"/>
            <a:ext cx="11327140" cy="13588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6600" dirty="0" smtClean="0"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6600" dirty="0" smtClean="0"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6600" dirty="0" smtClean="0"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6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                     </a:t>
            </a:r>
            <a:r>
              <a:rPr kumimoji="0" lang="pl-PL" sz="15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pl-PL" sz="6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                    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6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                    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6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pl-PL" sz="6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pl-PL" sz="6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                   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6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6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5652120" y="6021288"/>
            <a:ext cx="29523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000" dirty="0" smtClean="0"/>
              <a:t>źródło: </a:t>
            </a:r>
            <a:r>
              <a:rPr lang="pl-PL" sz="1000" dirty="0" err="1" smtClean="0"/>
              <a:t>sdk.waw.pl</a:t>
            </a:r>
            <a:endParaRPr lang="pl-PL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23528" y="764704"/>
            <a:ext cx="84969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Służewski Dom Kultury został założony w 1991 r. Prawie 20 lat mieścił się  w barakach po budowniczych metra . Nowa siedziba SDK nie jest typowym domem kultury. To niepowtarzalny, stylizowany na wiejskie siedlisko zespół obiektów zaprojektowanych przez połączone siły pracowni WWAA i 137kilo . Inwestycja zrealizowana przez  m.st. Warszawę, dzielnicę Mokotów chwalona jest za funkcjonalność, proekologiczne ukierunkowanie, połączenie nowoczesnej architektury z tradycją i umiejętne nawiązanie do dawnych funkcji tego terenu. Zabudowania SDK położone w parku znajdującym się przy Potoku Służewskim to ekologiczna enklawa na obrzeżu osiedla Służew nad Dolinką. Na terenie Domu Kultury zlokalizowano zagrodę dla kóz, edukacyjny ogródek warzywny i elektrownię wiatrową jako alternatywne źródło energii. Projekt bazuje na założeniu, że architektura Domu Kultury ma ogromne znaczenie edukacyjne, kształtujące świadomość, m.in. estetyczną i ekologiczną. Architektura obiektu z założenia jest powściągliwa i przyjazna, a dominującymi materiałami są drewno, szkło i metal. Przeszklone w całości ściany obiektów, skierowane z jednej strony na park, z drugiej na ulicę Bacha, pozwalają spacerującym wokół SDK obserwować jednocześnie prowadzone tu zajęcia oraz zieleń służewskiego parku.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683568" y="476672"/>
            <a:ext cx="76328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Przeszklone w całości ściany obiektów, skierowane z jednej strony na park, z drugiej na ulicę Bacha, pozwalają spacerującym wokół SDK obserwować jednocześnie prowadzone tu zajęcia oraz zieleń służewskiego parku. W Służewskim Domu Kultury mieszczą się jeszcze: sala widowiskowo-kinowa z widownią na ok. 200 osób, galeria ,sale  wystawiennicze, pracownie: multimedialna, plastyczna, taneczna, fotograficzna ,klub ,ścianka </a:t>
            </a:r>
            <a:r>
              <a:rPr lang="pl-PL" dirty="0" err="1" smtClean="0"/>
              <a:t>wspinaczkowa,dostęp</a:t>
            </a:r>
            <a:r>
              <a:rPr lang="pl-PL" dirty="0" smtClean="0"/>
              <a:t> do bezprzewodowego </a:t>
            </a:r>
            <a:r>
              <a:rPr lang="pl-PL" dirty="0" err="1" smtClean="0"/>
              <a:t>Wi-Fi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1026" name="AutoShape 2" descr="https://scontent-fra3-1.xx.fbcdn.net/hphotos-xat1/t31.0-8/q84/s2048x2048/11713744_944234812266059_3691386364484896448_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28" name="AutoShape 4" descr="https://scontent-fra3-1.xx.fbcdn.net/hphotos-xat1/t31.0-8/q84/s2048x2048/11713744_944234812266059_3691386364484896448_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30" name="AutoShape 6" descr="https://scontent-fra3-1.xx.fbcdn.net/hphotos-xat1/t31.0-8/q84/s2048x2048/11713744_944234812266059_3691386364484896448_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9" name="Picture 2" descr="http://wwaa.pl/wp-content/uploads/2014/06/20130906_JS_SDK_0401_0405-1200x5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924944"/>
            <a:ext cx="7560840" cy="2944788"/>
          </a:xfrm>
          <a:prstGeom prst="rect">
            <a:avLst/>
          </a:prstGeom>
          <a:noFill/>
        </p:spPr>
      </p:pic>
      <p:sp>
        <p:nvSpPr>
          <p:cNvPr id="13" name="pole tekstowe 12"/>
          <p:cNvSpPr txBox="1"/>
          <p:nvPr/>
        </p:nvSpPr>
        <p:spPr>
          <a:xfrm>
            <a:off x="835968" y="9171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6156176" y="6021288"/>
            <a:ext cx="21602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000" dirty="0" smtClean="0"/>
              <a:t>źródło: </a:t>
            </a:r>
            <a:r>
              <a:rPr lang="pl-PL" sz="1000" dirty="0" err="1" smtClean="0"/>
              <a:t>wwaa.pl</a:t>
            </a:r>
            <a:endParaRPr lang="pl-PL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51520" y="332656"/>
            <a:ext cx="86409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To jedyny taki Dom Kultury na mapie stolicy – miejsce, które nie tylko zaprasza bogatą ofertą kulturalną, artystyczną i edukacyjną, ale także miejsce, w którym ważne są idee ekologii i troski o świat, w którym żyjemy. </a:t>
            </a:r>
          </a:p>
          <a:p>
            <a:r>
              <a:rPr lang="pl-PL" dirty="0" smtClean="0"/>
              <a:t>W 1991 roku  na Służewie powstało stowarzyszenie, które chciało zrobić coś dla lokalnej społeczności. Stworzyć przestrzeń, w której każdy znajdzie coś dla siebie, a służewscy artyści będą mogli rozwijać się i prezentować swoją twórczość.</a:t>
            </a:r>
          </a:p>
          <a:p>
            <a:r>
              <a:rPr lang="pl-PL" dirty="0" smtClean="0"/>
              <a:t>Stowarzyszenie uzyskało  teren przy Bacha 15  a  dokładnie baraki dawnej stołówki, które zostały  po budowniczych metra i były przeznaczone do rozbiórki.  Domu Kultury zbudowano  na wzór dawnych, służewskich siedlisk – z ogrodem warzywnym i zagrodą dla kóz. Idealnie wpisuje się w krajobraz Służewa nad Dolinką (tę wyjątkowość budynków ze szkła i drewna docenili eksperci przyznając nam Nagrodę Architektoniczną POLITYKI 2013).</a:t>
            </a:r>
          </a:p>
          <a:p>
            <a:endParaRPr lang="pl-PL" dirty="0" smtClean="0"/>
          </a:p>
          <a:p>
            <a:r>
              <a:rPr lang="pl-PL" dirty="0" smtClean="0"/>
              <a:t> 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323528" y="4437112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 smtClean="0"/>
              <a:t>Jest miejscem odpoczynku, rozwoju osobistego, zabawą, obcowaniem z kulturą i sztuką ,aktywnością ruchową i rekreacyjną a przede wszystkim spotkań z ludźmi i obcowaniem z przyrodą.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84784"/>
            <a:ext cx="6624736" cy="3726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ole tekstowe 2"/>
          <p:cNvSpPr txBox="1"/>
          <p:nvPr/>
        </p:nvSpPr>
        <p:spPr>
          <a:xfrm>
            <a:off x="1043608" y="908720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Lokalizacja  Służewskiego Domu  Kultury  na mapie Warszawy: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4788024" y="5301208"/>
            <a:ext cx="28803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000" dirty="0" smtClean="0"/>
              <a:t>Źródło: </a:t>
            </a:r>
            <a:r>
              <a:rPr lang="pl-PL" sz="1000" dirty="0" err="1" smtClean="0"/>
              <a:t>google</a:t>
            </a:r>
            <a:r>
              <a:rPr lang="pl-PL" sz="1000" dirty="0" smtClean="0"/>
              <a:t> </a:t>
            </a:r>
            <a:r>
              <a:rPr lang="pl-PL" sz="1000" dirty="0" err="1" smtClean="0"/>
              <a:t>maps</a:t>
            </a:r>
            <a:endParaRPr lang="pl-PL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http://sdk.waw.pl/images/thumbnails1/images/o-nas/obiekt/IMG_2871-fill-125x12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764704"/>
            <a:ext cx="1694681" cy="1190625"/>
          </a:xfrm>
          <a:prstGeom prst="rect">
            <a:avLst/>
          </a:prstGeom>
          <a:noFill/>
        </p:spPr>
      </p:pic>
      <p:pic>
        <p:nvPicPr>
          <p:cNvPr id="45063" name="Picture 7" descr="http://sdk.waw.pl/images/thumbnails1/images/o-nas/obiekt/IMG_2712-fill-125x125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836712"/>
            <a:ext cx="1656184" cy="1190625"/>
          </a:xfrm>
          <a:prstGeom prst="rect">
            <a:avLst/>
          </a:prstGeom>
          <a:noFill/>
        </p:spPr>
      </p:pic>
      <p:pic>
        <p:nvPicPr>
          <p:cNvPr id="45065" name="Picture 9" descr="http://sdk.waw.pl/images/thumbnails1/images/o-nas/obiekt/IMG_2734-fill-125x125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896" y="764704"/>
            <a:ext cx="1550665" cy="1190625"/>
          </a:xfrm>
          <a:prstGeom prst="rect">
            <a:avLst/>
          </a:prstGeom>
          <a:noFill/>
        </p:spPr>
      </p:pic>
      <p:pic>
        <p:nvPicPr>
          <p:cNvPr id="45066" name="Picture 10" descr="http://sdk.waw.pl/images/thumbnails1/images/o-nas/obiekt/IMG_2747-fill-125x125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96136" y="2348880"/>
            <a:ext cx="1619672" cy="1190625"/>
          </a:xfrm>
          <a:prstGeom prst="rect">
            <a:avLst/>
          </a:prstGeom>
          <a:noFill/>
        </p:spPr>
      </p:pic>
      <p:pic>
        <p:nvPicPr>
          <p:cNvPr id="45069" name="Picture 13" descr="http://sdk.waw.pl/images/thumbnails1/images/o-nas/obiekt/IMG_2778-fill-125x125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35896" y="2276872"/>
            <a:ext cx="1512168" cy="1190625"/>
          </a:xfrm>
          <a:prstGeom prst="rect">
            <a:avLst/>
          </a:prstGeom>
          <a:noFill/>
        </p:spPr>
      </p:pic>
      <p:pic>
        <p:nvPicPr>
          <p:cNvPr id="45071" name="Picture 15" descr="http://www.sdk.waw.pl/images/thumbnails1/images/o-nas/obiekt/IMG_2836-fill-125x125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43608" y="4077072"/>
            <a:ext cx="1550665" cy="1190625"/>
          </a:xfrm>
          <a:prstGeom prst="rect">
            <a:avLst/>
          </a:prstGeom>
          <a:noFill/>
        </p:spPr>
      </p:pic>
      <p:pic>
        <p:nvPicPr>
          <p:cNvPr id="45073" name="Picture 17" descr="http://www.sdk.waw.pl/images/thumbnails1/images/o-nas/obiekt/IMG_2790-fill-125x125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868144" y="4077072"/>
            <a:ext cx="1656184" cy="1190625"/>
          </a:xfrm>
          <a:prstGeom prst="rect">
            <a:avLst/>
          </a:prstGeom>
          <a:noFill/>
        </p:spPr>
      </p:pic>
      <p:pic>
        <p:nvPicPr>
          <p:cNvPr id="45075" name="Picture 19" descr="http://www.sdk.waw.pl/images/thumbnails1/images/o-nas/obiekt/IMG_2814-fill-125x125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99592" y="2276872"/>
            <a:ext cx="1728192" cy="1190625"/>
          </a:xfrm>
          <a:prstGeom prst="rect">
            <a:avLst/>
          </a:prstGeom>
          <a:noFill/>
        </p:spPr>
      </p:pic>
      <p:pic>
        <p:nvPicPr>
          <p:cNvPr id="1026" name="Picture 2" descr="http://bi.gazeta.pl/im/48/37/fd/z16594760P,Nowy-Sluzewiecki-Dom-Kultury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419872" y="4077072"/>
            <a:ext cx="1800200" cy="1152128"/>
          </a:xfrm>
          <a:prstGeom prst="rect">
            <a:avLst/>
          </a:prstGeom>
          <a:noFill/>
        </p:spPr>
      </p:pic>
      <p:sp>
        <p:nvSpPr>
          <p:cNvPr id="14" name="pole tekstowe 13"/>
          <p:cNvSpPr txBox="1"/>
          <p:nvPr/>
        </p:nvSpPr>
        <p:spPr>
          <a:xfrm>
            <a:off x="755576" y="332656"/>
            <a:ext cx="1381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Galeria zdjęć</a:t>
            </a:r>
            <a:endParaRPr lang="pl-PL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4644008" y="5373216"/>
            <a:ext cx="29523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000" dirty="0" smtClean="0"/>
              <a:t>źródło: </a:t>
            </a:r>
            <a:r>
              <a:rPr lang="pl-PL" sz="1000" dirty="0" err="1" smtClean="0"/>
              <a:t>sdk.waw.pl</a:t>
            </a:r>
            <a:endParaRPr lang="pl-PL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sdk.waw.pl/images/banners/box_galeriaprzykozach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76672"/>
            <a:ext cx="3668266" cy="1085850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755576" y="1628800"/>
            <a:ext cx="77768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Galeria „Przy Kozach” istnieje w Służewskim Domu Kultury od zawsze. To miejsce, gdzie odbywają się wspaniałe wystawy, gdzie można obejrzeć  dzieła zarówno artystów służewskich, jak i tych z całej Warszawy, Polski, a nawet ze świata. Galeria oferuje lekcje sztuki adresowane do uczniów szkół podstawowych wszystkich klas.</a:t>
            </a:r>
            <a:endParaRPr lang="pl-PL" dirty="0"/>
          </a:p>
        </p:txBody>
      </p:sp>
      <p:pic>
        <p:nvPicPr>
          <p:cNvPr id="6146" name="Picture 2" descr="http://wwaa.pl/wp-content/uploads/2014/06/20130906_JS_SDK_0401_0405-1200x5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429000"/>
            <a:ext cx="7560840" cy="2944788"/>
          </a:xfrm>
          <a:prstGeom prst="rect">
            <a:avLst/>
          </a:prstGeom>
          <a:noFill/>
        </p:spPr>
      </p:pic>
      <p:sp>
        <p:nvSpPr>
          <p:cNvPr id="20482" name="AutoShape 2" descr="https://scontent-fra3-1.xx.fbcdn.net/hphotos-xat1/t31.0-8/q84/s2048x2048/11713744_944234812266059_3691386364484896448_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484" name="AutoShape 4" descr="https://scontent-fra3-1.xx.fbcdn.net/hphotos-xat1/t31.0-8/q84/s2048x2048/11713744_944234812266059_3691386364484896448_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6372200" y="3140968"/>
            <a:ext cx="21602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000" dirty="0" smtClean="0"/>
              <a:t>źródło: </a:t>
            </a:r>
            <a:r>
              <a:rPr lang="pl-PL" sz="1000" dirty="0" err="1" smtClean="0"/>
              <a:t>wwaa.pl</a:t>
            </a:r>
            <a:endParaRPr lang="pl-PL" sz="10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4499992" y="1340768"/>
            <a:ext cx="21602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źródło: </a:t>
            </a:r>
            <a:r>
              <a:rPr lang="pl-PL" sz="1000" dirty="0" err="1" smtClean="0"/>
              <a:t>sdk.waw.pl</a:t>
            </a:r>
            <a:endParaRPr lang="pl-PL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Tacy m&amp;lstrok;odzi +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7143750" cy="1743076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467544" y="1628800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Tacy młodzi +50</a:t>
            </a:r>
            <a:endParaRPr lang="pl-PL" b="1" dirty="0"/>
          </a:p>
        </p:txBody>
      </p:sp>
      <p:sp>
        <p:nvSpPr>
          <p:cNvPr id="4" name="pole tekstowe 3"/>
          <p:cNvSpPr txBox="1"/>
          <p:nvPr/>
        </p:nvSpPr>
        <p:spPr>
          <a:xfrm>
            <a:off x="467544" y="2025908"/>
            <a:ext cx="784887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l-PL" sz="11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Ta oferta przeznaczona dla osób 50+</a:t>
            </a:r>
            <a:endParaRPr lang="pl-PL" sz="11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1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Zapraszamy na cykliczne zajęcia, warsztaty, spotkania, wspólne wyjścia do kina, teatru czy wycieczki po Warszawie. To propozycja dla tych, którzy chcą poszerzać swoją wiedzę, uczestniczyć w wydarzeniach kulturalnych, rozwijać swoje pasje. Wszystko w towarzystwie interesujących ludzi i w przyjaznej atmosferze miejsca stworzonego specjalnie dla Was.</a:t>
            </a:r>
            <a:endParaRPr lang="pl-PL" sz="11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1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lang="pl-PL" sz="11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1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Proponujemy Państwu:</a:t>
            </a:r>
            <a:endParaRPr lang="pl-PL" sz="11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1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Zajęcia artystyczne:</a:t>
            </a:r>
            <a:endParaRPr lang="pl-PL" sz="11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1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· Malarstwo i rysunek · Projektowanie biżuterii · Wyroby z papierowej </a:t>
            </a:r>
            <a:r>
              <a:rPr lang="pl-PL" sz="1100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wikliny</a:t>
            </a:r>
            <a:r>
              <a:rPr lang="pl-PL" sz="1100" b="1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czne</a:t>
            </a:r>
            <a:endParaRPr lang="pl-PL" sz="11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1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Warsztaty edukacyjne</a:t>
            </a:r>
            <a:endParaRPr lang="pl-PL" sz="11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1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· Zajęcia komputerowe · Kurs języka angielskiego – poziom podstawowy/ poziom rozszerzony · Zajęcia fotograficzne – kurs podstaw fotografii.</a:t>
            </a:r>
            <a:endParaRPr lang="pl-PL" sz="11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1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Taniec i zajęcia gimnastyczne</a:t>
            </a:r>
            <a:endParaRPr lang="pl-PL" sz="11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1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· </a:t>
            </a:r>
            <a:r>
              <a:rPr lang="pl-PL" sz="1100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Zumba</a:t>
            </a:r>
            <a:r>
              <a:rPr lang="pl-PL" sz="11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pl-PL" sz="1100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Gold</a:t>
            </a:r>
            <a:r>
              <a:rPr lang="pl-PL" sz="11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· </a:t>
            </a:r>
            <a:r>
              <a:rPr lang="pl-PL" sz="1100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Pilates</a:t>
            </a:r>
            <a:r>
              <a:rPr lang="pl-PL" sz="11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· Joga · </a:t>
            </a:r>
            <a:r>
              <a:rPr lang="pl-PL" sz="1100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Nordic</a:t>
            </a:r>
            <a:r>
              <a:rPr lang="pl-PL" sz="11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pl-PL" sz="1100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walking</a:t>
            </a:r>
            <a:endParaRPr lang="pl-PL" sz="11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1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Wykłady cykliczne:</a:t>
            </a:r>
            <a:endParaRPr lang="pl-PL" sz="11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1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· Spotkania varsavianistyczne · Profilaktyka zdrowia</a:t>
            </a:r>
            <a:endParaRPr lang="pl-PL" sz="11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1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Filmoteka Dorosłego Człowieka</a:t>
            </a:r>
            <a:endParaRPr lang="pl-PL" sz="11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1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· Projekcje kinowe interesujących filmów.</a:t>
            </a:r>
            <a:endParaRPr lang="pl-PL" sz="11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1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Wieczorki taneczne</a:t>
            </a:r>
            <a:r>
              <a:rPr lang="pl-PL" sz="11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raz na kwartał organizowane są spotkania taneczne z oprawą muzyczną w wykonaniu DJ Wiki.</a:t>
            </a:r>
            <a:endParaRPr lang="pl-PL" sz="11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1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Spotkania przy kawie..</a:t>
            </a:r>
            <a:r>
              <a:rPr lang="pl-PL" sz="11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Czyli spotkania towarzyskie dla osób uczestniczących w projekcie „Tacy Młodzi". Dla uczestników spotkań przewidziana jest specjalna oferta promocyjna „Służę kawą" – ciastko i kawa za 5zł.</a:t>
            </a:r>
            <a:endParaRPr lang="pl-PL" sz="11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1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Ponadto w ramach projektu „Tacy Młodzi" w Służewskim Domu Kultury organizowane są koncerty, spektakle teatralne oraz wyjścia do muzeów, teatrów i wycieczki.</a:t>
            </a:r>
            <a:endParaRPr lang="pl-PL" sz="11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1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pl-PL" sz="11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pl-PL" sz="1100" b="1" dirty="0" smtClean="0">
                <a:solidFill>
                  <a:srgbClr val="8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GRAFIK ZAJĘĆ 2015</a:t>
            </a:r>
            <a:r>
              <a:rPr lang="pl-PL" sz="1100" dirty="0" smtClean="0">
                <a:solidFill>
                  <a:srgbClr val="8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-</a:t>
            </a:r>
            <a:r>
              <a:rPr lang="pl-PL" sz="1100" dirty="0" smtClean="0">
                <a:solidFill>
                  <a:srgbClr val="80808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pl-PL" sz="1100" b="1" dirty="0" smtClean="0">
                <a:solidFill>
                  <a:srgbClr val="80808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hlinkClick r:id="rId3"/>
              </a:rPr>
              <a:t>Kliknij aby pobrać</a:t>
            </a:r>
            <a:endParaRPr lang="pl-PL" sz="11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1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Informacje</a:t>
            </a:r>
            <a:endParaRPr lang="pl-PL" sz="11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pl-PL" sz="11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koordynatorka: Iza </a:t>
            </a:r>
            <a:r>
              <a:rPr lang="pl-PL" sz="1100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Trzeciecka</a:t>
            </a:r>
            <a:r>
              <a:rPr lang="pl-PL" sz="11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tel. 785 825 135  w godz. 10.00 -15.00</a:t>
            </a:r>
            <a:endParaRPr lang="pl-PL" sz="11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pl-PL" sz="11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dyżur koordynatorki: poniedziałek i czwartek 10.00-14.00</a:t>
            </a:r>
            <a:endParaRPr lang="pl-PL" sz="11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1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e-mail: </a:t>
            </a:r>
            <a:r>
              <a:rPr lang="en-US" sz="1100" dirty="0" smtClean="0">
                <a:solidFill>
                  <a:srgbClr val="0000FF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hlinkClick r:id="rId4"/>
              </a:rPr>
              <a:t>tacymlodzi@sdk.waw.pl</a:t>
            </a:r>
            <a:endParaRPr lang="pl-PL" sz="11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6156176" y="1988840"/>
            <a:ext cx="14430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 smtClean="0"/>
              <a:t>źródło: </a:t>
            </a:r>
            <a:r>
              <a:rPr lang="pl-PL" sz="1000" dirty="0" err="1" smtClean="0"/>
              <a:t>plazilla.com</a:t>
            </a:r>
            <a:endParaRPr lang="pl-PL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762</TotalTime>
  <Words>614</Words>
  <Application>Microsoft Office PowerPoint</Application>
  <PresentationFormat>Pokaz na ekranie (4:3)</PresentationFormat>
  <Paragraphs>72</Paragraphs>
  <Slides>13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Aspekt</vt:lpstr>
      <vt:lpstr>Slajd 1</vt:lpstr>
      <vt:lpstr>SŁUŻEWSKI DOM KULTURY  w Warszawie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Służewski Dom Kultury</dc:title>
  <dc:creator>kurs</dc:creator>
  <cp:lastModifiedBy>Your User Name</cp:lastModifiedBy>
  <cp:revision>77</cp:revision>
  <dcterms:created xsi:type="dcterms:W3CDTF">2015-06-09T07:14:03Z</dcterms:created>
  <dcterms:modified xsi:type="dcterms:W3CDTF">2015-11-27T11:47:44Z</dcterms:modified>
</cp:coreProperties>
</file>